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58" r:id="rId4"/>
    <p:sldId id="262" r:id="rId5"/>
    <p:sldId id="260" r:id="rId6"/>
    <p:sldId id="259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08" y="-5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20.11.2014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20.11.2014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20.11.2014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20.11.2014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20.11.2014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20.11.2014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9A%D0%BE%D0%B2%D0%B0%D0%BB%D1%8C%D1%81%D1%82%D0%B2%D0%BE" TargetMode="External"/><Relationship Id="rId3" Type="http://schemas.openxmlformats.org/officeDocument/2006/relationships/hyperlink" Target="http://uk.wikipedia.org/wiki/1856" TargetMode="External"/><Relationship Id="rId7" Type="http://schemas.openxmlformats.org/officeDocument/2006/relationships/hyperlink" Target="http://uk.wikipedia.org/wiki/%D0%91%D0%BE%D1%80%D0%B8%D1%81%D0%BB%D0%B0%D0%B2" TargetMode="External"/><Relationship Id="rId2" Type="http://schemas.openxmlformats.org/officeDocument/2006/relationships/hyperlink" Target="http://uk.wikipedia.org/wiki/27_%D1%81%D0%B5%D1%80%D0%BF%D0%BD%D1%8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k.wikipedia.org/wiki/%D0%A1%D1%85%D1%96%D0%B4%D0%BD%D0%B0_%D0%93%D0%B0%D0%BB%D0%B8%D1%87%D0%B8%D0%BD%D0%B0" TargetMode="External"/><Relationship Id="rId11" Type="http://schemas.openxmlformats.org/officeDocument/2006/relationships/hyperlink" Target="http://uk.wikipedia.org/wiki/%D0%A1%D0%B0%D1%81_(%D0%B3%D0%B5%D1%80%D0%B1)" TargetMode="External"/><Relationship Id="rId5" Type="http://schemas.openxmlformats.org/officeDocument/2006/relationships/hyperlink" Target="http://uk.wikipedia.org/wiki/%D0%94%D1%80%D0%BE%D0%B3%D0%BE%D0%B1%D0%B8%D1%86%D1%8C%D0%BA%D0%B8%D0%B9_%D0%BF%D0%BE%D0%B2%D1%96%D1%82" TargetMode="External"/><Relationship Id="rId10" Type="http://schemas.openxmlformats.org/officeDocument/2006/relationships/hyperlink" Target="http://uk.wikipedia.org/w/index.php?title=%D0%9A%D1%83%D0%BB%D1%8C%D1%87%D0%B8%D1%86%D1%8C%D0%BA%D1%96&amp;action=edit&amp;redlink=1" TargetMode="External"/><Relationship Id="rId4" Type="http://schemas.openxmlformats.org/officeDocument/2006/relationships/hyperlink" Target="http://uk.wikipedia.org/wiki/%D0%9D%D0%B0%D0%B3%D1%83%D1%94%D0%B2%D0%B8%D1%87%D1%96" TargetMode="External"/><Relationship Id="rId9" Type="http://schemas.openxmlformats.org/officeDocument/2006/relationships/hyperlink" Target="http://uk.wikipedia.org/wiki/%D0%A8%D0%BB%D1%8F%D1%85%D1%82%D0%B0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4%D1%80%D0%BE%D0%B3%D0%BE%D0%B1%D0%B8%D1%86%D1%8C%D0%BA%D0%B8%D0%B9_%D0%BF%D0%B5%D0%B4%D0%B0%D0%B3%D0%BE%D0%B3%D1%96%D1%87%D0%BD%D0%B8%D0%B9_%D1%83%D0%BD%D1%96%D0%B2%D0%B5%D1%80%D1%81%D0%B8%D1%82%D0%B5%D1%82" TargetMode="External"/><Relationship Id="rId2" Type="http://schemas.openxmlformats.org/officeDocument/2006/relationships/hyperlink" Target="http://uk.wikipedia.org/wiki/1875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14740" y="0"/>
            <a:ext cx="5629260" cy="3000396"/>
          </a:xfrm>
        </p:spPr>
        <p:txBody>
          <a:bodyPr>
            <a:noAutofit/>
          </a:bodyPr>
          <a:lstStyle/>
          <a:p>
            <a:r>
              <a:rPr lang="uk-UA" sz="9600" dirty="0" smtClean="0"/>
              <a:t>Іван франко</a:t>
            </a:r>
            <a:endParaRPr lang="ru-RU" sz="9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000760" y="2714620"/>
            <a:ext cx="3143240" cy="1785950"/>
          </a:xfrm>
        </p:spPr>
        <p:txBody>
          <a:bodyPr>
            <a:noAutofit/>
          </a:bodyPr>
          <a:lstStyle/>
          <a:p>
            <a:r>
              <a:rPr lang="uk-UA" sz="5400" dirty="0" smtClean="0"/>
              <a:t>( </a:t>
            </a:r>
            <a:r>
              <a:rPr lang="uk-UA" sz="5400" dirty="0" smtClean="0"/>
              <a:t>дитячі</a:t>
            </a:r>
            <a:endParaRPr lang="ru-RU" sz="5400" dirty="0" smtClean="0"/>
          </a:p>
          <a:p>
            <a:r>
              <a:rPr lang="uk-UA" sz="5400" dirty="0" smtClean="0"/>
              <a:t>роки</a:t>
            </a:r>
            <a:r>
              <a:rPr lang="uk-UA" sz="5400" dirty="0" smtClean="0"/>
              <a:t>)</a:t>
            </a:r>
            <a:endParaRPr lang="ru-RU" sz="5400" dirty="0"/>
          </a:p>
        </p:txBody>
      </p:sp>
      <p:pic>
        <p:nvPicPr>
          <p:cNvPr id="4" name="Рисунок 3" descr="franko_ivan_yakovych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476517" cy="3714776"/>
          </a:xfrm>
          <a:prstGeom prst="rect">
            <a:avLst/>
          </a:prstGeom>
        </p:spPr>
      </p:pic>
      <p:pic>
        <p:nvPicPr>
          <p:cNvPr id="5" name="Рисунок 4" descr="i (1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8992" y="3214686"/>
            <a:ext cx="1619259" cy="2476514"/>
          </a:xfrm>
          <a:prstGeom prst="rect">
            <a:avLst/>
          </a:prstGeom>
        </p:spPr>
      </p:pic>
      <p:pic>
        <p:nvPicPr>
          <p:cNvPr id="6" name="Рисунок 5" descr="i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5786" y="4286256"/>
            <a:ext cx="1714512" cy="2449303"/>
          </a:xfrm>
          <a:prstGeom prst="rect">
            <a:avLst/>
          </a:prstGeom>
        </p:spPr>
      </p:pic>
      <p:pic>
        <p:nvPicPr>
          <p:cNvPr id="7" name="Рисунок 6" descr="i (3)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29322" y="4429132"/>
            <a:ext cx="1528770" cy="207020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1500174"/>
            <a:ext cx="7467600" cy="4714908"/>
          </a:xfrm>
        </p:spPr>
        <p:txBody>
          <a:bodyPr>
            <a:normAutofit fontScale="85000" lnSpcReduction="10000"/>
          </a:bodyPr>
          <a:lstStyle/>
          <a:p>
            <a:r>
              <a:rPr lang="uk-UA" dirty="0" smtClean="0"/>
              <a:t>Іван Франко народився </a:t>
            </a:r>
            <a:r>
              <a:rPr lang="uk-UA" dirty="0" smtClean="0">
                <a:hlinkClick r:id="rId2" tooltip="27 серпня"/>
              </a:rPr>
              <a:t>27 серпня</a:t>
            </a:r>
            <a:r>
              <a:rPr lang="uk-UA" dirty="0" smtClean="0"/>
              <a:t> </a:t>
            </a:r>
            <a:r>
              <a:rPr lang="uk-UA" dirty="0" smtClean="0">
                <a:hlinkClick r:id="rId3" tooltip="1856"/>
              </a:rPr>
              <a:t>1856</a:t>
            </a:r>
            <a:r>
              <a:rPr lang="uk-UA" dirty="0" smtClean="0"/>
              <a:t>-го року в </a:t>
            </a:r>
            <a:r>
              <a:rPr lang="uk-UA" dirty="0" smtClean="0">
                <a:hlinkClick r:id="rId4" tooltip="Нагуєвичі"/>
              </a:rPr>
              <a:t>селі Нагуєвичі</a:t>
            </a:r>
            <a:r>
              <a:rPr lang="uk-UA" dirty="0" smtClean="0"/>
              <a:t> </a:t>
            </a:r>
            <a:r>
              <a:rPr lang="uk-UA" dirty="0" smtClean="0">
                <a:hlinkClick r:id="rId5" tooltip="Дрогобицький повіт"/>
              </a:rPr>
              <a:t>Дрогобицького повіту</a:t>
            </a:r>
            <a:r>
              <a:rPr lang="uk-UA" dirty="0" smtClean="0"/>
              <a:t> у </a:t>
            </a:r>
            <a:r>
              <a:rPr lang="uk-UA" dirty="0" smtClean="0">
                <a:hlinkClick r:id="rId6" tooltip="Східна Галичина"/>
              </a:rPr>
              <a:t>Східній Галичині</a:t>
            </a:r>
            <a:r>
              <a:rPr lang="uk-UA" dirty="0" smtClean="0"/>
              <a:t>, поблизу </a:t>
            </a:r>
            <a:r>
              <a:rPr lang="uk-UA" dirty="0" smtClean="0">
                <a:hlinkClick r:id="rId7" tooltip="Борислав"/>
              </a:rPr>
              <a:t>Борислава</a:t>
            </a:r>
            <a:r>
              <a:rPr lang="uk-UA" dirty="0" smtClean="0"/>
              <a:t>, в родині заможного селянина-</a:t>
            </a:r>
            <a:r>
              <a:rPr lang="uk-UA" dirty="0" smtClean="0">
                <a:hlinkClick r:id="rId8" tooltip="Ковальство"/>
              </a:rPr>
              <a:t>коваля</a:t>
            </a:r>
            <a:r>
              <a:rPr lang="uk-UA" dirty="0" smtClean="0"/>
              <a:t> Якова Франка. Мати, Марія </a:t>
            </a:r>
            <a:r>
              <a:rPr lang="uk-UA" dirty="0" err="1" smtClean="0"/>
              <a:t>Кульчицька</a:t>
            </a:r>
            <a:r>
              <a:rPr lang="uk-UA" dirty="0" smtClean="0"/>
              <a:t>, походила із зубожілого українського </a:t>
            </a:r>
            <a:r>
              <a:rPr lang="uk-UA" dirty="0" smtClean="0">
                <a:hlinkClick r:id="rId9" tooltip="Шляхта"/>
              </a:rPr>
              <a:t>шляхетського</a:t>
            </a:r>
            <a:r>
              <a:rPr lang="uk-UA" dirty="0" smtClean="0"/>
              <a:t> роду </a:t>
            </a:r>
            <a:r>
              <a:rPr lang="uk-UA" dirty="0" err="1" smtClean="0">
                <a:hlinkClick r:id="rId10" tooltip="Кульчицькі (ще не написана)"/>
              </a:rPr>
              <a:t>Кульчицьких</a:t>
            </a:r>
            <a:r>
              <a:rPr lang="uk-UA" dirty="0" smtClean="0"/>
              <a:t>, гербу </a:t>
            </a:r>
            <a:r>
              <a:rPr lang="uk-UA" dirty="0" err="1" smtClean="0">
                <a:hlinkClick r:id="rId11" tooltip="Сас (герб)"/>
              </a:rPr>
              <a:t>Сас</a:t>
            </a:r>
            <a:r>
              <a:rPr lang="uk-UA" dirty="0" smtClean="0"/>
              <a:t>, була на 33 роки молодшою за чоловіка. Свою селянську ідентичність, що виявлялась у подиву гідній працелюбності й невибагливості в побуті, Франко зберіг до кінця життя.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28736"/>
            <a:ext cx="7467600" cy="4525963"/>
          </a:xfrm>
        </p:spPr>
        <p:txBody>
          <a:bodyPr/>
          <a:lstStyle/>
          <a:p>
            <a:r>
              <a:rPr lang="uk-UA" dirty="0" smtClean="0"/>
              <a:t>Вчився він у сільській школі, спочатку в Нагуєвичах, а потім у </a:t>
            </a:r>
            <a:r>
              <a:rPr lang="uk-UA" dirty="0" err="1" smtClean="0"/>
              <a:t>Ясениці</a:t>
            </a:r>
            <a:r>
              <a:rPr lang="uk-UA" dirty="0" smtClean="0"/>
              <a:t> </a:t>
            </a:r>
            <a:r>
              <a:rPr lang="uk-UA" dirty="0" err="1" smtClean="0"/>
              <a:t>Сільній</a:t>
            </a:r>
            <a:r>
              <a:rPr lang="uk-UA" dirty="0" smtClean="0"/>
              <a:t>, у </a:t>
            </a:r>
            <a:r>
              <a:rPr lang="uk-UA" dirty="0" err="1" smtClean="0"/>
              <a:t>Губичах</a:t>
            </a:r>
            <a:r>
              <a:rPr lang="uk-UA" dirty="0" smtClean="0"/>
              <a:t>; з 1864 по 1867 рік — у Дрогобицькій школі </a:t>
            </a:r>
            <a:r>
              <a:rPr lang="uk-UA" dirty="0" err="1" smtClean="0"/>
              <a:t>василіян</a:t>
            </a:r>
            <a:r>
              <a:rPr lang="uk-UA" dirty="0" smtClean="0"/>
              <a:t>, а далі у гімназії, яку закінчив 1875р.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uk-UA" dirty="0" smtClean="0"/>
              <a:t>Його батько, Яків Іванович, помер, коли І. Франкові було лише близько одинадцяти років. Саме про смерть батька у 1871р. Франко написав свій перший вірш. Вітчим добре поставився до свого пасинка і дав йому змогу продовжувати навчання. Та невдовзі у молодого гімназиста померла і мати (1872 року), яку він дуже любив і присвятив їй свої згадки у вірші «Пісня і праця» (1883р.), у поемі «Гадки на межі» (1881p.).</a:t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 І після смерті матері Івана Франка вітчим, одружившись вдруге, не змінив свого ставлення до пасинка і допомагав йому продовжувати навчання. 26 липня 1875 року Іван Франко закінчує Дрогобицьку гімназію і одержує атестат зрілості.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285860"/>
            <a:ext cx="7467600" cy="4525963"/>
          </a:xfrm>
        </p:spPr>
        <p:txBody>
          <a:bodyPr/>
          <a:lstStyle/>
          <a:p>
            <a:r>
              <a:rPr lang="uk-UA" dirty="0" smtClean="0">
                <a:hlinkClick r:id="rId2" tooltip="1875"/>
              </a:rPr>
              <a:t>1875</a:t>
            </a:r>
            <a:r>
              <a:rPr lang="uk-UA" dirty="0" smtClean="0"/>
              <a:t>-го року закінчив </a:t>
            </a:r>
            <a:r>
              <a:rPr lang="uk-UA" dirty="0" smtClean="0">
                <a:hlinkClick r:id="rId3" tooltip="Дрогобицький педагогічний університет"/>
              </a:rPr>
              <a:t>Дрогобицьку гімназію</a:t>
            </a:r>
            <a:r>
              <a:rPr lang="uk-UA" dirty="0" smtClean="0"/>
              <a:t> (нині — Дрогобицький педагогічний університет). Залишившись без батьків, Іван був змушений заробляти собі на життя репетиторством. З свого заробітку виділяє гроші на книжки для особистої бібліотеки.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285860"/>
            <a:ext cx="6329378" cy="4525963"/>
          </a:xfrm>
        </p:spPr>
        <p:txBody>
          <a:bodyPr>
            <a:normAutofit lnSpcReduction="10000"/>
          </a:bodyPr>
          <a:lstStyle/>
          <a:p>
            <a:r>
              <a:rPr lang="uk-UA" dirty="0" smtClean="0"/>
              <a:t>Вже з дитячих років «Кобзар» Т. Шевченка став його улюбленою книгою. В гімназії Франко глибоко цікавиться і знайомиться з літературою польською, німецькою, французькою, з латинськими класиками.</a:t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uk-UA" dirty="0" smtClean="0"/>
              <a:t>Ще гімназистом він друкує свої перші літературні твори в студентському університетському журналі у Львові «Друг». Вступивши до студентського «Академічного гуртка», Франко став активним працівником і автором його органу «Друг»: вміщує поезії, переклади, друкує першу велику повість «</a:t>
            </a:r>
            <a:r>
              <a:rPr lang="uk-UA" dirty="0" err="1" smtClean="0"/>
              <a:t>Петрії</a:t>
            </a:r>
            <a:r>
              <a:rPr lang="uk-UA" dirty="0" smtClean="0"/>
              <a:t> і </a:t>
            </a:r>
            <a:r>
              <a:rPr lang="uk-UA" dirty="0" err="1" smtClean="0"/>
              <a:t>Довбущуки</a:t>
            </a:r>
            <a:r>
              <a:rPr lang="uk-UA" dirty="0" smtClean="0"/>
              <a:t>», з особливим запалом знайомиться з російською революційно-демократичною літературою, друкує в «Друзі» (1877р.) переклад роману М. Чернишевського «</a:t>
            </a:r>
            <a:r>
              <a:rPr lang="uk-UA" dirty="0" err="1" smtClean="0"/>
              <a:t>Что</a:t>
            </a:r>
            <a:r>
              <a:rPr lang="uk-UA" dirty="0" smtClean="0"/>
              <a:t> </a:t>
            </a:r>
            <a:r>
              <a:rPr lang="uk-UA" dirty="0" err="1" smtClean="0"/>
              <a:t>делать</a:t>
            </a:r>
            <a:r>
              <a:rPr lang="uk-UA" dirty="0" smtClean="0"/>
              <a:t>?», перекладає вірші Пушкіна «Ворон к ворону </a:t>
            </a:r>
            <a:r>
              <a:rPr lang="uk-UA" dirty="0" err="1" smtClean="0"/>
              <a:t>летит</a:t>
            </a:r>
            <a:r>
              <a:rPr lang="uk-UA" dirty="0" smtClean="0"/>
              <a:t>» та «Русалка», що ввійшли в першу збірку поезій «</a:t>
            </a:r>
            <a:r>
              <a:rPr lang="uk-UA" dirty="0" err="1" smtClean="0"/>
              <a:t>Баляди</a:t>
            </a:r>
            <a:r>
              <a:rPr lang="uk-UA" dirty="0" smtClean="0"/>
              <a:t> і </a:t>
            </a:r>
            <a:r>
              <a:rPr lang="uk-UA" dirty="0" err="1" smtClean="0"/>
              <a:t>росказы</a:t>
            </a:r>
            <a:r>
              <a:rPr lang="uk-UA" dirty="0" smtClean="0"/>
              <a:t>» (1876р.).</a:t>
            </a:r>
            <a:br>
              <a:rPr lang="uk-UA" dirty="0" smtClean="0"/>
            </a:b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E1E1E1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23</TotalTime>
  <Words>272</Words>
  <PresentationFormat>Экран (4:3)</PresentationFormat>
  <Paragraphs>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Трек</vt:lpstr>
      <vt:lpstr>Іван франко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Іван франко</dc:title>
  <dc:creator>Юлька)</dc:creator>
  <cp:lastModifiedBy>Пользователь Windows</cp:lastModifiedBy>
  <cp:revision>4</cp:revision>
  <dcterms:created xsi:type="dcterms:W3CDTF">2014-11-20T19:21:58Z</dcterms:created>
  <dcterms:modified xsi:type="dcterms:W3CDTF">2014-11-20T19:55:52Z</dcterms:modified>
</cp:coreProperties>
</file>